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00" d="100"/>
          <a:sy n="100" d="100"/>
        </p:scale>
        <p:origin x="1044" y="13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BC90131-26FA-45EA-B65A-5D4FA8E23240}" type="datetimeFigureOut">
              <a:rPr lang="ar-IQ" smtClean="0"/>
              <a:t>27/04/1440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22B1E65-28F9-44F9-BF2E-5AC740BF49A8}" type="slidenum">
              <a:rPr lang="ar-IQ" smtClean="0"/>
              <a:t>‹#›</a:t>
            </a:fld>
            <a:endParaRPr lang="ar-IQ"/>
          </a:p>
        </p:txBody>
      </p:sp>
    </p:spTree>
    <p:extLst>
      <p:ext uri="{BB962C8B-B14F-4D97-AF65-F5344CB8AC3E}">
        <p14:creationId xmlns:p14="http://schemas.microsoft.com/office/powerpoint/2010/main" val="26743957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922B1E65-28F9-44F9-BF2E-5AC740BF49A8}" type="slidenum">
              <a:rPr lang="ar-IQ" smtClean="0"/>
              <a:t>1</a:t>
            </a:fld>
            <a:endParaRPr lang="ar-IQ"/>
          </a:p>
        </p:txBody>
      </p:sp>
    </p:spTree>
    <p:extLst>
      <p:ext uri="{BB962C8B-B14F-4D97-AF65-F5344CB8AC3E}">
        <p14:creationId xmlns:p14="http://schemas.microsoft.com/office/powerpoint/2010/main" val="1691955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71FED13-FDC7-4F9B-B541-7883A9AA3F32}"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3188697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1FED13-FDC7-4F9B-B541-7883A9AA3F32}"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77408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1FED13-FDC7-4F9B-B541-7883A9AA3F32}"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250501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71FED13-FDC7-4F9B-B541-7883A9AA3F32}"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2511055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1FED13-FDC7-4F9B-B541-7883A9AA3F32}" type="datetimeFigureOut">
              <a:rPr lang="ar-IQ" smtClean="0"/>
              <a:t>27/04/1440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280186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71FED13-FDC7-4F9B-B541-7883A9AA3F32}"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3727330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71FED13-FDC7-4F9B-B541-7883A9AA3F32}" type="datetimeFigureOut">
              <a:rPr lang="ar-IQ" smtClean="0"/>
              <a:t>27/04/1440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409693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71FED13-FDC7-4F9B-B541-7883A9AA3F32}" type="datetimeFigureOut">
              <a:rPr lang="ar-IQ" smtClean="0"/>
              <a:t>27/04/1440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49293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FED13-FDC7-4F9B-B541-7883A9AA3F32}" type="datetimeFigureOut">
              <a:rPr lang="ar-IQ" smtClean="0"/>
              <a:t>27/04/1440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370001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FED13-FDC7-4F9B-B541-7883A9AA3F32}"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765827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FED13-FDC7-4F9B-B541-7883A9AA3F32}" type="datetimeFigureOut">
              <a:rPr lang="ar-IQ" smtClean="0"/>
              <a:t>27/04/1440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053FBC1-8624-4F27-BD60-0046702B39E8}" type="slidenum">
              <a:rPr lang="ar-IQ" smtClean="0"/>
              <a:t>‹#›</a:t>
            </a:fld>
            <a:endParaRPr lang="ar-IQ"/>
          </a:p>
        </p:txBody>
      </p:sp>
    </p:spTree>
    <p:extLst>
      <p:ext uri="{BB962C8B-B14F-4D97-AF65-F5344CB8AC3E}">
        <p14:creationId xmlns:p14="http://schemas.microsoft.com/office/powerpoint/2010/main" val="43401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1FED13-FDC7-4F9B-B541-7883A9AA3F32}" type="datetimeFigureOut">
              <a:rPr lang="ar-IQ" smtClean="0"/>
              <a:t>27/04/1440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053FBC1-8624-4F27-BD60-0046702B39E8}" type="slidenum">
              <a:rPr lang="ar-IQ" smtClean="0"/>
              <a:t>‹#›</a:t>
            </a:fld>
            <a:endParaRPr lang="ar-IQ"/>
          </a:p>
        </p:txBody>
      </p:sp>
    </p:spTree>
    <p:extLst>
      <p:ext uri="{BB962C8B-B14F-4D97-AF65-F5344CB8AC3E}">
        <p14:creationId xmlns:p14="http://schemas.microsoft.com/office/powerpoint/2010/main" val="284045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260648"/>
            <a:ext cx="7776864" cy="1800200"/>
          </a:xfrm>
          <a:noFill/>
          <a:effectLst>
            <a:outerShdw blurRad="50800" dist="38100" dir="2700000" algn="tl" rotWithShape="0">
              <a:prstClr val="black">
                <a:alpha val="40000"/>
              </a:prstClr>
            </a:outerShdw>
          </a:effectLst>
        </p:spPr>
        <p:txBody>
          <a:bodyPr>
            <a:normAutofit/>
          </a:bodyPr>
          <a:lstStyle/>
          <a:p>
            <a:pPr>
              <a:lnSpc>
                <a:spcPct val="115000"/>
              </a:lnSpc>
              <a:spcAft>
                <a:spcPts val="1000"/>
              </a:spcAft>
            </a:pPr>
            <a:r>
              <a:rPr lang="en-US" sz="3600" dirty="0">
                <a:latin typeface="Arial Rounded MT Bold" panose="020F0704030504030204" pitchFamily="34" charset="0"/>
                <a:ea typeface="Calibri"/>
                <a:cs typeface="+mn-cs"/>
              </a:rPr>
              <a:t/>
            </a:r>
            <a:br>
              <a:rPr lang="en-US" sz="3600" dirty="0">
                <a:latin typeface="Arial Rounded MT Bold" panose="020F0704030504030204" pitchFamily="34" charset="0"/>
                <a:ea typeface="Calibri"/>
                <a:cs typeface="+mn-cs"/>
              </a:rPr>
            </a:br>
            <a:endParaRPr lang="ar-IQ" dirty="0">
              <a:latin typeface="Arial Rounded MT Bold" panose="020F0704030504030204" pitchFamily="34" charset="0"/>
              <a:cs typeface="+mn-cs"/>
            </a:endParaRPr>
          </a:p>
        </p:txBody>
      </p:sp>
      <p:sp>
        <p:nvSpPr>
          <p:cNvPr id="3" name="Subtitle 2"/>
          <p:cNvSpPr>
            <a:spLocks noGrp="1"/>
          </p:cNvSpPr>
          <p:nvPr>
            <p:ph type="subTitle" idx="1"/>
          </p:nvPr>
        </p:nvSpPr>
        <p:spPr>
          <a:xfrm>
            <a:off x="395536" y="1772816"/>
            <a:ext cx="8496944" cy="1368152"/>
          </a:xfrm>
          <a:effectLst>
            <a:outerShdw blurRad="50800" dist="38100" dir="2700000" algn="tl" rotWithShape="0">
              <a:prstClr val="black">
                <a:alpha val="40000"/>
              </a:prstClr>
            </a:outerShdw>
          </a:effectLst>
        </p:spPr>
        <p:txBody>
          <a:bodyPr>
            <a:noAutofit/>
          </a:bodyPr>
          <a:lstStyle/>
          <a:p>
            <a:endParaRPr lang="ar-IQ" sz="2400" dirty="0" smtClean="0"/>
          </a:p>
          <a:p>
            <a:endParaRPr lang="ar-IQ" sz="2400" dirty="0"/>
          </a:p>
          <a:p>
            <a:endParaRPr lang="ar-IQ" sz="2400" dirty="0" smtClean="0"/>
          </a:p>
          <a:p>
            <a:endParaRPr lang="ar-IQ" sz="2400" dirty="0"/>
          </a:p>
          <a:p>
            <a:endParaRPr lang="ar-IQ" sz="2400" dirty="0" smtClean="0"/>
          </a:p>
          <a:p>
            <a:endParaRPr lang="ar-IQ" sz="2400" dirty="0"/>
          </a:p>
          <a:p>
            <a:endParaRPr lang="ar-IQ" sz="2400" dirty="0" smtClean="0"/>
          </a:p>
          <a:p>
            <a:endParaRPr lang="ar-IQ" sz="2400" dirty="0"/>
          </a:p>
        </p:txBody>
      </p:sp>
      <p:sp>
        <p:nvSpPr>
          <p:cNvPr id="4" name="مستطيل 3"/>
          <p:cNvSpPr/>
          <p:nvPr/>
        </p:nvSpPr>
        <p:spPr>
          <a:xfrm>
            <a:off x="3995936" y="12094"/>
            <a:ext cx="4572000" cy="4247317"/>
          </a:xfrm>
          <a:prstGeom prst="rect">
            <a:avLst/>
          </a:prstGeom>
        </p:spPr>
        <p:txBody>
          <a:bodyPr>
            <a:spAutoFit/>
          </a:bodyPr>
          <a:lstStyle/>
          <a:p>
            <a:r>
              <a:rPr lang="ar-IQ" b="1" u="sng" dirty="0"/>
              <a:t>طرق تقنين شدة الحمل التدريبي</a:t>
            </a:r>
            <a:endParaRPr lang="en-US" dirty="0"/>
          </a:p>
          <a:p>
            <a:r>
              <a:rPr lang="ar-IQ" sz="1400" dirty="0"/>
              <a:t>هناك طريقتين لتقنين الشدة هما اما عن طريق النبض من خلال ضربات القلب اوعن طريق الزمن من خلال افضل انجاز او النسبة المئوية او عمر الرياضي وهكذا سوف نتطرق لكل طريقة مع المثال وكما يلي               </a:t>
            </a:r>
            <a:endParaRPr lang="en-US" sz="1400" dirty="0"/>
          </a:p>
          <a:p>
            <a:pPr lvl="0"/>
            <a:r>
              <a:rPr lang="ar-IQ" sz="1400" b="1" dirty="0"/>
              <a:t>-تقنين شدة الحمل التدريبي عن طريق الحد الاقصى لمعدل ضربات القلب</a:t>
            </a:r>
            <a:endParaRPr lang="en-US" sz="1400" dirty="0"/>
          </a:p>
          <a:p>
            <a:r>
              <a:rPr lang="ar-IQ" sz="1400" b="1" dirty="0"/>
              <a:t>مثال على ذلك </a:t>
            </a:r>
            <a:r>
              <a:rPr lang="ar-IQ" sz="1400" dirty="0"/>
              <a:t>اذا كان الحد الاقصى لمعدل ضربات القلب للاعب في تمرين معين او اثناء البطولة يساوي (195ضربة في الدقيقة) كيف يتم تطوير اللاعب في التحمل الخاص(الاداء)</a:t>
            </a:r>
            <a:endParaRPr lang="en-US" sz="1400" dirty="0"/>
          </a:p>
          <a:p>
            <a:r>
              <a:rPr lang="ar-IQ" sz="1400" dirty="0"/>
              <a:t>الجواب: ان التحمل الخاص بالأداء يتم تطويره باستخدام شدة تدريبية من (80-90%)من اقصى معدل لضربات القلب وبما ان التناسب بينهما طردي اي كلما زادت شدة التدريب زاد معدل ضربات القلب لذا نستخدم المعادلة التالية بافتراض ان شدة التدريب (90%).</a:t>
            </a:r>
            <a:endParaRPr lang="en-US" sz="1400" dirty="0"/>
          </a:p>
          <a:p>
            <a:r>
              <a:rPr lang="ar-IQ" sz="1400" dirty="0"/>
              <a:t> </a:t>
            </a:r>
            <a:endParaRPr lang="en-US" sz="1400" dirty="0"/>
          </a:p>
          <a:p>
            <a:r>
              <a:rPr lang="ar-IQ" sz="1400" dirty="0"/>
              <a:t>    الشدة                                  الحد الاقصى لمعدل ضربات القلب</a:t>
            </a:r>
            <a:endParaRPr lang="en-US" sz="1400" dirty="0"/>
          </a:p>
          <a:p>
            <a:r>
              <a:rPr lang="ar-IQ" sz="1400" dirty="0"/>
              <a:t>-----                                  ----- - ------------------------</a:t>
            </a:r>
            <a:endParaRPr lang="en-US" sz="1400" dirty="0"/>
          </a:p>
          <a:p>
            <a:r>
              <a:rPr lang="ar-IQ" sz="1400" dirty="0"/>
              <a:t>100 %                                           195ض/د</a:t>
            </a:r>
            <a:endParaRPr lang="en-US" sz="1400" dirty="0"/>
          </a:p>
          <a:p>
            <a:r>
              <a:rPr lang="ar-IQ" sz="1400" dirty="0"/>
              <a:t>90%                                              س</a:t>
            </a:r>
            <a:endParaRPr lang="en-US" sz="1400" dirty="0"/>
          </a:p>
          <a:p>
            <a:r>
              <a:rPr lang="ar-IQ" sz="1400" dirty="0"/>
              <a:t>                         195×90 </a:t>
            </a:r>
            <a:endParaRPr lang="en-US" sz="1400" dirty="0"/>
          </a:p>
          <a:p>
            <a:r>
              <a:rPr lang="ar-IQ" sz="1400" dirty="0"/>
              <a:t>             س=      -----------    175 ضربة في الدقيقة</a:t>
            </a:r>
            <a:endParaRPr lang="en-US" sz="1400" dirty="0"/>
          </a:p>
        </p:txBody>
      </p:sp>
    </p:spTree>
    <p:extLst>
      <p:ext uri="{BB962C8B-B14F-4D97-AF65-F5344CB8AC3E}">
        <p14:creationId xmlns:p14="http://schemas.microsoft.com/office/powerpoint/2010/main" val="2909587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normAutofit/>
          </a:bodyPr>
          <a:lstStyle/>
          <a:p>
            <a:endParaRPr lang="ar-IQ" sz="3200" dirty="0">
              <a:solidFill>
                <a:schemeClr val="tx2">
                  <a:lumMod val="75000"/>
                </a:schemeClr>
              </a:solidFill>
              <a:cs typeface="+mn-cs"/>
            </a:endParaRPr>
          </a:p>
        </p:txBody>
      </p:sp>
      <p:sp>
        <p:nvSpPr>
          <p:cNvPr id="3" name="Content Placeholder 2"/>
          <p:cNvSpPr>
            <a:spLocks noGrp="1"/>
          </p:cNvSpPr>
          <p:nvPr>
            <p:ph idx="1"/>
          </p:nvPr>
        </p:nvSpPr>
        <p:spPr>
          <a:xfrm>
            <a:off x="395536" y="1124744"/>
            <a:ext cx="8229600" cy="4525963"/>
          </a:xfrm>
        </p:spPr>
        <p:txBody>
          <a:bodyPr>
            <a:normAutofit/>
          </a:bodyPr>
          <a:lstStyle/>
          <a:p>
            <a:pPr marL="0" indent="0" algn="just">
              <a:lnSpc>
                <a:spcPct val="115000"/>
              </a:lnSpc>
              <a:spcAft>
                <a:spcPts val="1000"/>
              </a:spcAft>
              <a:buNone/>
            </a:pPr>
            <a:endParaRPr lang="en-US" sz="1800" dirty="0">
              <a:ea typeface="Calibri"/>
              <a:cs typeface="Arial"/>
            </a:endParaRPr>
          </a:p>
          <a:p>
            <a:pPr algn="just">
              <a:lnSpc>
                <a:spcPct val="115000"/>
              </a:lnSpc>
              <a:spcAft>
                <a:spcPts val="1000"/>
              </a:spcAft>
            </a:pPr>
            <a:endParaRPr lang="en-US" sz="2400" dirty="0">
              <a:ea typeface="Calibri"/>
              <a:cs typeface="Arial"/>
            </a:endParaRPr>
          </a:p>
          <a:p>
            <a:endParaRPr lang="en-US" dirty="0"/>
          </a:p>
          <a:p>
            <a:endParaRPr lang="ar-IQ" dirty="0"/>
          </a:p>
        </p:txBody>
      </p:sp>
      <p:sp>
        <p:nvSpPr>
          <p:cNvPr id="4" name="مستطيل 3"/>
          <p:cNvSpPr/>
          <p:nvPr/>
        </p:nvSpPr>
        <p:spPr>
          <a:xfrm>
            <a:off x="3995936" y="1316955"/>
            <a:ext cx="4572000" cy="2616101"/>
          </a:xfrm>
          <a:prstGeom prst="rect">
            <a:avLst/>
          </a:prstGeom>
        </p:spPr>
        <p:txBody>
          <a:bodyPr>
            <a:spAutoFit/>
          </a:bodyPr>
          <a:lstStyle/>
          <a:p>
            <a:pPr lvl="0" algn="just"/>
            <a:r>
              <a:rPr lang="ar-IQ" b="1" dirty="0"/>
              <a:t>-</a:t>
            </a:r>
            <a:r>
              <a:rPr lang="ar-IQ" sz="1600" b="1" dirty="0"/>
              <a:t>تقنين شدة الحمل التدريبي عن طريق الحد الانى والاقصى لمعدل ضربات القلب ويتم ضربها في النسبة المئوية المراد التدريب عليها .</a:t>
            </a:r>
            <a:endParaRPr lang="en-US" sz="1600" dirty="0"/>
          </a:p>
          <a:p>
            <a:pPr algn="just"/>
            <a:r>
              <a:rPr lang="ar-IQ" b="1" dirty="0"/>
              <a:t>مثال ذلك</a:t>
            </a:r>
            <a:r>
              <a:rPr lang="ar-IQ" sz="1600" b="1" dirty="0"/>
              <a:t>: </a:t>
            </a:r>
            <a:r>
              <a:rPr lang="ar-IQ" sz="1600" dirty="0"/>
              <a:t>اذا كان الحد الاقصى لمعدل ضربات القلب للاعب(اثناء الراحة</a:t>
            </a:r>
            <a:r>
              <a:rPr lang="ar-IQ" sz="1600" b="1" dirty="0"/>
              <a:t>  </a:t>
            </a:r>
            <a:r>
              <a:rPr lang="ar-IQ" sz="1600" dirty="0"/>
              <a:t>60ض/د) والحد الاقصى</a:t>
            </a:r>
            <a:r>
              <a:rPr lang="ar-IQ" sz="1600" b="1" dirty="0"/>
              <a:t> </a:t>
            </a:r>
            <a:r>
              <a:rPr lang="ar-IQ" sz="1600" dirty="0"/>
              <a:t>لمعدل ضربات القلب لنفس اللاعب للتمرين المراد تنفيذه هو (190ض/د) والنسبة المئوية المراد التدريب عليها (80%) من اقصى معدل ضربات القلب بهدف تطوير التحمل الخاص </a:t>
            </a:r>
            <a:r>
              <a:rPr lang="ar-IQ" sz="1600" dirty="0" err="1"/>
              <a:t>بالاداء</a:t>
            </a:r>
            <a:r>
              <a:rPr lang="ar-IQ" sz="1600" b="1" dirty="0"/>
              <a:t>(التحمل الأوكسيجين)</a:t>
            </a:r>
            <a:r>
              <a:rPr lang="ar-IQ" sz="1600" dirty="0"/>
              <a:t> السؤال </a:t>
            </a:r>
            <a:r>
              <a:rPr lang="ar-IQ" sz="1600" dirty="0" err="1"/>
              <a:t>ماهو</a:t>
            </a:r>
            <a:r>
              <a:rPr lang="ar-IQ" sz="1600" dirty="0"/>
              <a:t> عدد ضربات القلب لهذا اللاعب عند استخدام شدة تدريبية(85%)من أقصى معدل لضربات القلب؟ </a:t>
            </a:r>
            <a:endParaRPr lang="en-US" sz="1600" dirty="0"/>
          </a:p>
        </p:txBody>
      </p:sp>
    </p:spTree>
    <p:extLst>
      <p:ext uri="{BB962C8B-B14F-4D97-AF65-F5344CB8AC3E}">
        <p14:creationId xmlns:p14="http://schemas.microsoft.com/office/powerpoint/2010/main" val="3237537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764704"/>
            <a:ext cx="7488832" cy="648072"/>
          </a:xfrm>
          <a:effectLst>
            <a:outerShdw blurRad="50800" dist="38100" dir="2700000" algn="tl" rotWithShape="0">
              <a:prstClr val="black">
                <a:alpha val="40000"/>
              </a:prstClr>
            </a:outerShdw>
          </a:effectLst>
        </p:spPr>
        <p:txBody>
          <a:bodyPr>
            <a:noAutofit/>
          </a:bodyPr>
          <a:lstStyle/>
          <a:p>
            <a:pPr algn="r"/>
            <a:r>
              <a:rPr lang="ar-IQ" sz="2800" b="1" dirty="0" smtClean="0">
                <a:solidFill>
                  <a:srgbClr val="FF0000"/>
                </a:solidFill>
              </a:rPr>
              <a:t/>
            </a:r>
            <a:br>
              <a:rPr lang="ar-IQ" sz="2800" b="1" dirty="0" smtClean="0">
                <a:solidFill>
                  <a:srgbClr val="FF0000"/>
                </a:solidFill>
              </a:rPr>
            </a:br>
            <a:endParaRPr lang="ar-IQ" sz="2800" b="1" dirty="0">
              <a:solidFill>
                <a:srgbClr val="FF0000"/>
              </a:solidFill>
            </a:endParaRPr>
          </a:p>
        </p:txBody>
      </p:sp>
      <p:sp>
        <p:nvSpPr>
          <p:cNvPr id="3" name="Subtitle 2"/>
          <p:cNvSpPr>
            <a:spLocks noGrp="1"/>
          </p:cNvSpPr>
          <p:nvPr>
            <p:ph type="subTitle" idx="1"/>
          </p:nvPr>
        </p:nvSpPr>
        <p:spPr>
          <a:xfrm>
            <a:off x="1691680" y="2276872"/>
            <a:ext cx="5688632" cy="3274334"/>
          </a:xfrm>
        </p:spPr>
        <p:txBody>
          <a:bodyPr>
            <a:noAutofit/>
          </a:bodyPr>
          <a:lstStyle/>
          <a:p>
            <a:pPr lvl="0" algn="just"/>
            <a:r>
              <a:rPr lang="ar-IQ" sz="1600" b="1" dirty="0"/>
              <a:t>-تقنين شدة الحمل التدريبي عن طريق الحد الانى والاقصى لمعدل ضربات القلب ويتم ضربها في النسبة المئوية المراد التدريب عليها .</a:t>
            </a:r>
            <a:endParaRPr lang="en-US" sz="1600" dirty="0"/>
          </a:p>
          <a:p>
            <a:pPr algn="just"/>
            <a:r>
              <a:rPr lang="ar-IQ" sz="1400" b="1" dirty="0"/>
              <a:t>مثال ذلك: </a:t>
            </a:r>
            <a:r>
              <a:rPr lang="ar-IQ" sz="1400" dirty="0"/>
              <a:t>اذا كان الحد الاقصى لمعدل ضربات القلب للاعب(اثناء الراحة</a:t>
            </a:r>
            <a:r>
              <a:rPr lang="ar-IQ" sz="1400" b="1" dirty="0"/>
              <a:t>  </a:t>
            </a:r>
            <a:r>
              <a:rPr lang="ar-IQ" sz="1400" dirty="0"/>
              <a:t>60ض/د) والحد الاقصى</a:t>
            </a:r>
            <a:r>
              <a:rPr lang="ar-IQ" sz="1400" b="1" dirty="0"/>
              <a:t> </a:t>
            </a:r>
            <a:r>
              <a:rPr lang="ar-IQ" sz="1400" dirty="0"/>
              <a:t>لمعدل ضربات القلب لنفس اللاعب للتمرين المراد تنفيذه هو (190ض/د) والنسبة المئوية المراد التدريب عليها (80%) من اقصى معدل ضربات القلب بهدف تطوير التحمل الخاص </a:t>
            </a:r>
            <a:r>
              <a:rPr lang="ar-IQ" sz="1400" dirty="0" err="1"/>
              <a:t>بالاداء</a:t>
            </a:r>
            <a:r>
              <a:rPr lang="ar-IQ" sz="1400" b="1" dirty="0"/>
              <a:t>(التحمل الأوكسيجين)</a:t>
            </a:r>
            <a:r>
              <a:rPr lang="ar-IQ" sz="1400" dirty="0"/>
              <a:t> السؤال </a:t>
            </a:r>
            <a:r>
              <a:rPr lang="ar-IQ" sz="1400" dirty="0" err="1"/>
              <a:t>ماهو</a:t>
            </a:r>
            <a:r>
              <a:rPr lang="ar-IQ" sz="1400" dirty="0"/>
              <a:t> عدد ضربات القلب لهذا اللاعب عند استخدام شدة تدريبية(85%)من أقصى معدل لضربات القلب؟ </a:t>
            </a:r>
            <a:endParaRPr lang="en-US" sz="1400" dirty="0"/>
          </a:p>
        </p:txBody>
      </p:sp>
    </p:spTree>
    <p:extLst>
      <p:ext uri="{BB962C8B-B14F-4D97-AF65-F5344CB8AC3E}">
        <p14:creationId xmlns:p14="http://schemas.microsoft.com/office/powerpoint/2010/main" val="3944358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426170"/>
          </a:xfrm>
        </p:spPr>
        <p:txBody>
          <a:bodyPr>
            <a:noAutofit/>
          </a:bodyPr>
          <a:lstStyle/>
          <a:p>
            <a:pPr algn="just"/>
            <a:r>
              <a:rPr lang="en-US" sz="2400" dirty="0"/>
              <a:t/>
            </a:r>
            <a:br>
              <a:rPr lang="en-US" sz="2400" dirty="0"/>
            </a:br>
            <a:endParaRPr lang="ar-IQ" sz="2400" dirty="0"/>
          </a:p>
        </p:txBody>
      </p:sp>
      <p:sp>
        <p:nvSpPr>
          <p:cNvPr id="3" name="Content Placeholder 2"/>
          <p:cNvSpPr>
            <a:spLocks noGrp="1"/>
          </p:cNvSpPr>
          <p:nvPr>
            <p:ph idx="1"/>
          </p:nvPr>
        </p:nvSpPr>
        <p:spPr>
          <a:xfrm>
            <a:off x="914400" y="-2043608"/>
            <a:ext cx="8229600" cy="4525963"/>
          </a:xfrm>
        </p:spPr>
        <p:txBody>
          <a:bodyPr>
            <a:normAutofit/>
          </a:bodyPr>
          <a:lstStyle/>
          <a:p>
            <a:pPr lvl="0" algn="just"/>
            <a:r>
              <a:rPr lang="ar-IQ" sz="1400" b="1" dirty="0"/>
              <a:t>-تقنين شدة الحمل التدريبي عن طريق الحد الاقصى لمعدل ضربات القلب ومعدل ضربات القلب التي نفذ التمرين فيها.</a:t>
            </a:r>
            <a:r>
              <a:rPr lang="ar-IQ" sz="1400" dirty="0"/>
              <a:t> مثال على ذلك: اذا كان الحد الاقصى لمعدل ضربات القلب للاعب اثناء تدريب معين (185ض/د) ونفذ نفس التدريب وكان معدل ضربات قلبه(160ض/د) ماهي النسبة المئوية لشدة الحمل التدريبي لهذا اللاعب؟</a:t>
            </a:r>
            <a:endParaRPr lang="en-US" sz="1400" dirty="0"/>
          </a:p>
          <a:p>
            <a:pPr algn="just"/>
            <a:r>
              <a:rPr lang="ar-IQ" sz="1400" dirty="0"/>
              <a:t>الجواب : تطبيق المعادلة التالية</a:t>
            </a:r>
            <a:endParaRPr lang="en-US" sz="1400" dirty="0"/>
          </a:p>
          <a:p>
            <a:pPr algn="just"/>
            <a:r>
              <a:rPr lang="ar-IQ" sz="1400" dirty="0"/>
              <a:t>                        معدل ضربات القلب التي نفذ فيها التدريب</a:t>
            </a:r>
            <a:endParaRPr lang="en-US" sz="1400" dirty="0"/>
          </a:p>
          <a:p>
            <a:pPr algn="just"/>
            <a:r>
              <a:rPr lang="ar-IQ" sz="1400" dirty="0"/>
              <a:t>شدة الحمل التدريبي=----------------------------------------</a:t>
            </a:r>
            <a:endParaRPr lang="en-US" sz="1400" dirty="0"/>
          </a:p>
          <a:p>
            <a:r>
              <a:rPr lang="ar-IQ" sz="1400" dirty="0"/>
              <a:t>                        الحد </a:t>
            </a:r>
            <a:r>
              <a:rPr lang="ar-IQ" sz="1400" dirty="0" err="1"/>
              <a:t>الاقص</a:t>
            </a:r>
            <a:r>
              <a:rPr lang="ar-IQ" sz="1400" dirty="0"/>
              <a:t> لمعدل ضربات القلب</a:t>
            </a:r>
            <a:endParaRPr lang="en-US" sz="1400" dirty="0"/>
          </a:p>
          <a:p>
            <a:r>
              <a:rPr lang="ar-IQ" sz="1400" dirty="0"/>
              <a:t> </a:t>
            </a:r>
            <a:endParaRPr lang="en-US" sz="1400" dirty="0"/>
          </a:p>
          <a:p>
            <a:r>
              <a:rPr lang="ar-IQ" sz="1400" dirty="0"/>
              <a:t>                                  160ض/د</a:t>
            </a:r>
            <a:endParaRPr lang="en-US" sz="1400" dirty="0"/>
          </a:p>
          <a:p>
            <a:r>
              <a:rPr lang="ar-IQ" sz="1400" dirty="0"/>
              <a:t>شدة الحمل التدريبي=         -----------   = 86%</a:t>
            </a:r>
            <a:endParaRPr lang="en-US" sz="1400" dirty="0"/>
          </a:p>
          <a:p>
            <a:r>
              <a:rPr lang="ar-IQ" sz="1400" dirty="0"/>
              <a:t>                                  185ض/د </a:t>
            </a:r>
            <a:endParaRPr lang="en-US" sz="1400" dirty="0"/>
          </a:p>
          <a:p>
            <a:pPr marL="0" indent="0">
              <a:buNone/>
            </a:pPr>
            <a:r>
              <a:rPr lang="ar-IQ" sz="1400" dirty="0"/>
              <a:t> </a:t>
            </a:r>
            <a:r>
              <a:rPr lang="ar-IQ" sz="1400" dirty="0" smtClean="0"/>
              <a:t> </a:t>
            </a:r>
            <a:r>
              <a:rPr lang="ar-IQ" sz="1400" dirty="0"/>
              <a:t>تستخدم هذه الطريقة للألعاب الجماعية والفردي باستخدام طريقة التدريب المستمر </a:t>
            </a:r>
            <a:r>
              <a:rPr lang="ar-IQ" sz="1400" dirty="0" err="1"/>
              <a:t>والفتري</a:t>
            </a:r>
            <a:r>
              <a:rPr lang="ar-IQ" sz="1400" dirty="0"/>
              <a:t> والفار تلك.</a:t>
            </a:r>
            <a:endParaRPr lang="en-US" sz="1400" dirty="0"/>
          </a:p>
          <a:p>
            <a:pPr algn="just"/>
            <a:endParaRPr lang="ar-IQ" sz="2400" dirty="0"/>
          </a:p>
        </p:txBody>
      </p:sp>
    </p:spTree>
    <p:extLst>
      <p:ext uri="{BB962C8B-B14F-4D97-AF65-F5344CB8AC3E}">
        <p14:creationId xmlns:p14="http://schemas.microsoft.com/office/powerpoint/2010/main" val="1539666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1" y="188640"/>
            <a:ext cx="8169349" cy="1143000"/>
          </a:xfrm>
        </p:spPr>
        <p:txBody>
          <a:bodyPr>
            <a:normAutofit/>
          </a:bodyPr>
          <a:lstStyle/>
          <a:p>
            <a:pPr algn="just">
              <a:lnSpc>
                <a:spcPct val="115000"/>
              </a:lnSpc>
              <a:spcAft>
                <a:spcPts val="1000"/>
              </a:spcAft>
            </a:pPr>
            <a:endParaRPr lang="ar-IQ" sz="3200" b="1" dirty="0">
              <a:solidFill>
                <a:srgbClr val="FF0000"/>
              </a:solidFill>
              <a:latin typeface="+mn-lt"/>
              <a:ea typeface="Calibri"/>
              <a:cs typeface="+mn-cs"/>
            </a:endParaRPr>
          </a:p>
        </p:txBody>
      </p:sp>
      <p:sp>
        <p:nvSpPr>
          <p:cNvPr id="3" name="Content Placeholder 2"/>
          <p:cNvSpPr>
            <a:spLocks noGrp="1"/>
          </p:cNvSpPr>
          <p:nvPr>
            <p:ph idx="1"/>
          </p:nvPr>
        </p:nvSpPr>
        <p:spPr>
          <a:xfrm>
            <a:off x="683568" y="1556792"/>
            <a:ext cx="8229600" cy="4525963"/>
          </a:xfrm>
        </p:spPr>
        <p:txBody>
          <a:bodyPr/>
          <a:lstStyle/>
          <a:p>
            <a:pPr marL="0" indent="0" algn="just">
              <a:lnSpc>
                <a:spcPct val="115000"/>
              </a:lnSpc>
              <a:spcAft>
                <a:spcPts val="1000"/>
              </a:spcAft>
              <a:buNone/>
            </a:pPr>
            <a:r>
              <a:rPr lang="ar-IQ" dirty="0" smtClean="0">
                <a:ea typeface="Calibri"/>
              </a:rPr>
              <a:t>.</a:t>
            </a:r>
            <a:endParaRPr lang="en-US" sz="2400" dirty="0">
              <a:ea typeface="Calibri"/>
              <a:cs typeface="Arial"/>
            </a:endParaRPr>
          </a:p>
          <a:p>
            <a:endParaRPr lang="ar-IQ" dirty="0"/>
          </a:p>
        </p:txBody>
      </p:sp>
      <p:sp>
        <p:nvSpPr>
          <p:cNvPr id="4" name="مستطيل 3"/>
          <p:cNvSpPr/>
          <p:nvPr/>
        </p:nvSpPr>
        <p:spPr>
          <a:xfrm>
            <a:off x="3851920" y="1484784"/>
            <a:ext cx="4572000" cy="2308324"/>
          </a:xfrm>
          <a:prstGeom prst="rect">
            <a:avLst/>
          </a:prstGeom>
        </p:spPr>
        <p:txBody>
          <a:bodyPr>
            <a:spAutoFit/>
          </a:bodyPr>
          <a:lstStyle/>
          <a:p>
            <a:pPr algn="just"/>
            <a:r>
              <a:rPr lang="ar-IQ" sz="1400" b="1" dirty="0">
                <a:latin typeface="Times New Roman"/>
                <a:ea typeface="Times New Roman"/>
              </a:rPr>
              <a:t>شدة التدريب= </a:t>
            </a:r>
            <a:r>
              <a:rPr lang="ar-IQ" sz="1400" dirty="0">
                <a:latin typeface="Times New Roman"/>
                <a:ea typeface="Times New Roman"/>
              </a:rPr>
              <a:t>الحد الادنى لمعدل ضربات القلب في الراحة +الحد الاقصى لمعدل ضربات القلب- الحد الادنى لمعدل ضربات القلب* النسبة المئوية المراد التدريب عليها</a:t>
            </a:r>
            <a:endParaRPr lang="en-US" sz="1400" dirty="0">
              <a:latin typeface="Times New Roman"/>
              <a:ea typeface="Times New Roman"/>
            </a:endParaRPr>
          </a:p>
          <a:p>
            <a:pPr algn="just"/>
            <a:r>
              <a:rPr lang="ar-IQ" sz="1400" b="1" dirty="0">
                <a:latin typeface="Times New Roman"/>
                <a:ea typeface="Times New Roman"/>
              </a:rPr>
              <a:t>  شدة التدريب= </a:t>
            </a:r>
            <a:r>
              <a:rPr lang="ar-IQ" sz="1400" dirty="0">
                <a:latin typeface="Times New Roman"/>
                <a:ea typeface="Times New Roman"/>
              </a:rPr>
              <a:t>60+(190-60)*80%</a:t>
            </a:r>
            <a:endParaRPr lang="en-US" sz="1400" dirty="0">
              <a:latin typeface="Times New Roman"/>
              <a:ea typeface="Times New Roman"/>
            </a:endParaRPr>
          </a:p>
          <a:p>
            <a:pPr algn="just"/>
            <a:r>
              <a:rPr lang="ar-IQ" b="1" dirty="0">
                <a:latin typeface="Times New Roman"/>
                <a:ea typeface="Times New Roman"/>
              </a:rPr>
              <a:t> </a:t>
            </a:r>
            <a:r>
              <a:rPr lang="ar-IQ" sz="1400" b="1" dirty="0">
                <a:latin typeface="Times New Roman"/>
                <a:ea typeface="Times New Roman"/>
              </a:rPr>
              <a:t>اذا شدة التدريب= </a:t>
            </a:r>
            <a:r>
              <a:rPr lang="ar-IQ" sz="1400" dirty="0">
                <a:latin typeface="Times New Roman"/>
                <a:ea typeface="Times New Roman"/>
              </a:rPr>
              <a:t>60+(130*0,80)</a:t>
            </a:r>
            <a:endParaRPr lang="en-US" sz="1400" dirty="0">
              <a:latin typeface="Times New Roman"/>
              <a:ea typeface="Times New Roman"/>
            </a:endParaRPr>
          </a:p>
          <a:p>
            <a:pPr marL="60325" algn="just"/>
            <a:r>
              <a:rPr lang="ar-IQ" sz="1400" b="1" dirty="0">
                <a:latin typeface="Times New Roman"/>
                <a:ea typeface="Times New Roman"/>
              </a:rPr>
              <a:t>اذا شدة التدريب= </a:t>
            </a:r>
            <a:r>
              <a:rPr lang="ar-IQ" sz="1400" dirty="0">
                <a:latin typeface="Times New Roman"/>
                <a:ea typeface="Times New Roman"/>
              </a:rPr>
              <a:t>60+104=164ض/د عند استخدام شدة 80% تستخدم هذه الطريقة </a:t>
            </a:r>
            <a:r>
              <a:rPr lang="ar-IQ" sz="1400" dirty="0" err="1">
                <a:latin typeface="Times New Roman"/>
                <a:ea typeface="Times New Roman"/>
              </a:rPr>
              <a:t>للالعاب</a:t>
            </a:r>
            <a:r>
              <a:rPr lang="ar-IQ" sz="1400" dirty="0">
                <a:latin typeface="Times New Roman"/>
                <a:ea typeface="Times New Roman"/>
              </a:rPr>
              <a:t> </a:t>
            </a:r>
            <a:endParaRPr lang="en-US" sz="1400" dirty="0">
              <a:latin typeface="Times New Roman"/>
              <a:ea typeface="Times New Roman"/>
            </a:endParaRPr>
          </a:p>
          <a:p>
            <a:pPr marL="60325" algn="just"/>
            <a:r>
              <a:rPr lang="ar-IQ" sz="1400" dirty="0">
                <a:latin typeface="Times New Roman"/>
                <a:ea typeface="Times New Roman"/>
              </a:rPr>
              <a:t>الجماعية وباستخدام طريقة التدريب </a:t>
            </a:r>
            <a:r>
              <a:rPr lang="ar-IQ" sz="1400" dirty="0" err="1">
                <a:latin typeface="Times New Roman"/>
                <a:ea typeface="Times New Roman"/>
              </a:rPr>
              <a:t>الفتري</a:t>
            </a:r>
            <a:r>
              <a:rPr lang="ar-IQ" sz="1400" dirty="0">
                <a:latin typeface="Times New Roman"/>
                <a:ea typeface="Times New Roman"/>
              </a:rPr>
              <a:t> مرتفع الشدة او الفار تلك</a:t>
            </a:r>
            <a:r>
              <a:rPr lang="ar-IQ" sz="1400" dirty="0" smtClean="0">
                <a:latin typeface="Times New Roman"/>
                <a:ea typeface="Times New Roman"/>
              </a:rPr>
              <a:t>.</a:t>
            </a:r>
          </a:p>
          <a:p>
            <a:pPr marL="60325" algn="just"/>
            <a:endParaRPr lang="ar-IQ" sz="1400" dirty="0">
              <a:effectLst/>
              <a:latin typeface="Times New Roman"/>
              <a:ea typeface="Times New Roman"/>
            </a:endParaRPr>
          </a:p>
          <a:p>
            <a:pPr marL="60325" algn="just"/>
            <a:endParaRPr lang="en-US" sz="1400" dirty="0">
              <a:effectLst/>
              <a:latin typeface="Times New Roman"/>
              <a:ea typeface="Times New Roman"/>
            </a:endParaRPr>
          </a:p>
        </p:txBody>
      </p:sp>
    </p:spTree>
    <p:extLst>
      <p:ext uri="{BB962C8B-B14F-4D97-AF65-F5344CB8AC3E}">
        <p14:creationId xmlns:p14="http://schemas.microsoft.com/office/powerpoint/2010/main" val="845376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455</Words>
  <Application>Microsoft Office PowerPoint</Application>
  <PresentationFormat>عرض على الشاشة (3:4)‏</PresentationFormat>
  <Paragraphs>44</Paragraphs>
  <Slides>5</Slides>
  <Notes>1</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Office Theme</vt:lpstr>
      <vt:lpstr> </vt:lpstr>
      <vt:lpstr>عرض تقديمي في PowerPoint</vt:lpstr>
      <vt:lpstr> </vt:lpstr>
      <vt:lpstr> </vt:lpstr>
      <vt:lpstr>عرض تقديمي في PowerPoint</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الانخفاض بحمل التدريب قبل المنافسات (الانخفاض التدريجي للحمل)</dc:title>
  <dc:creator>Ali</dc:creator>
  <cp:lastModifiedBy>Dr. Adel</cp:lastModifiedBy>
  <cp:revision>33</cp:revision>
  <dcterms:created xsi:type="dcterms:W3CDTF">2015-11-27T19:07:27Z</dcterms:created>
  <dcterms:modified xsi:type="dcterms:W3CDTF">2019-01-04T17:14:32Z</dcterms:modified>
</cp:coreProperties>
</file>